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6"/>
  </p:notesMasterIdLst>
  <p:sldIdLst>
    <p:sldId id="263" r:id="rId2"/>
    <p:sldId id="422" r:id="rId3"/>
    <p:sldId id="344" r:id="rId4"/>
    <p:sldId id="447" r:id="rId5"/>
    <p:sldId id="480" r:id="rId6"/>
    <p:sldId id="361" r:id="rId7"/>
    <p:sldId id="481" r:id="rId8"/>
    <p:sldId id="482" r:id="rId9"/>
    <p:sldId id="483" r:id="rId10"/>
    <p:sldId id="484" r:id="rId11"/>
    <p:sldId id="474" r:id="rId12"/>
    <p:sldId id="485" r:id="rId13"/>
    <p:sldId id="466" r:id="rId14"/>
    <p:sldId id="479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085" userDrawn="1">
          <p15:clr>
            <a:srgbClr val="A4A3A4"/>
          </p15:clr>
        </p15:guide>
        <p15:guide id="3" pos="75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73" userDrawn="1">
          <p15:clr>
            <a:srgbClr val="A4A3A4"/>
          </p15:clr>
        </p15:guide>
        <p15:guide id="6" pos="3817" userDrawn="1">
          <p15:clr>
            <a:srgbClr val="A4A3A4"/>
          </p15:clr>
        </p15:guide>
        <p15:guide id="7" orient="horz" pos="3702" userDrawn="1">
          <p15:clr>
            <a:srgbClr val="A4A3A4"/>
          </p15:clr>
        </p15:guide>
        <p15:guide id="8" pos="6743" userDrawn="1">
          <p15:clr>
            <a:srgbClr val="A4A3A4"/>
          </p15:clr>
        </p15:guide>
        <p15:guide id="9" pos="1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0"/>
    <a:srgbClr val="A1A1A1"/>
    <a:srgbClr val="220B04"/>
    <a:srgbClr val="AC9F89"/>
    <a:srgbClr val="948469"/>
    <a:srgbClr val="574734"/>
    <a:srgbClr val="C0B49D"/>
    <a:srgbClr val="3A1008"/>
    <a:srgbClr val="4E301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1080" y="312"/>
      </p:cViewPr>
      <p:guideLst>
        <p:guide pos="6085"/>
        <p:guide pos="75"/>
        <p:guide orient="horz" pos="2160"/>
        <p:guide orient="horz" pos="73"/>
        <p:guide pos="3817"/>
        <p:guide orient="horz" pos="3702"/>
        <p:guide pos="6743"/>
        <p:guide pos="1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F4D73-25B2-4FEE-B896-A385379DB661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4A3A7-4C6E-498B-8576-0E208F270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3214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1B1A02-6719-27E9-3455-4342C9733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B62703B-0003-2CC2-B6DB-169361FCF3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E29499-08EC-4024-A72D-F99D4F670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2B54C4-BAE6-B9EA-3EA3-F692FDD57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57EB22-FFE0-EBD5-FD32-1FCE1F8C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3031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00238F-2AA2-8406-C3A7-CAE1404B1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E4DEC10-EDB9-BF65-2995-A484DD284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B58E4F-9A43-5A5B-DD75-0A9286B22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4A2EC8-4FAF-35C5-8A3F-527D77FCA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C58C52-CA18-B8BB-3865-A4DA5CA02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259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CDDCD7A-38CC-03BE-F53B-32E5CA61C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C100A0-E2E9-D464-ECE2-01B0065C0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AA15FA-F151-F335-FFBD-B941FA85B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5FD2BB-CDB0-F0CD-0700-7A470076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B4DB1C-0CCD-3BE6-AD96-FDF63E3A1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738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F242FA-0766-8C65-3D83-D2587DE2F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730162-2ED5-BB43-BE33-8A38BAEBE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32B5F1-A734-707B-486D-636E355CA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2C2C7D-0472-051B-1255-5067A7F63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319F4B-2DED-7C8C-CA76-0D950C89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735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04C8CD-C6C3-8029-56A2-AE3C2393C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2A9F210-908F-6D0C-C8F5-C02630552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72A94B-B674-45D9-B179-3DD8FF12D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97EAA4-1F25-0E74-2FAF-BC034001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EBE9C1-4AE9-17F4-E20D-7E2F44F3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4015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C464F6-1604-6C9C-3846-369905CE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82836E-DF6C-764C-1479-588285391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77BD9AD-9A4F-2091-B27F-96039177A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59C6F6-F7B0-3AD9-AFFD-76EFAF71B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A45A53B-009C-E7B1-34A3-22F2F5751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994BB03-264A-78A1-D06B-870B882A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033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672B8F-2831-7652-8D66-ED8D5F2C4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850FEB7-BF77-1050-B2D2-E8050DA7E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DD752F-CC0C-43F9-1F06-D236D28FA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1122E8-C7F4-6635-CAB7-6BECC5CE1E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7B12597-D64F-E092-19AD-F8C30CB1D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8B51F8-2EC1-F854-F50E-AE7B99AA4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BFD1A94-A85C-AD6E-F05E-F81B92C66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175344D-6201-FE7C-2ADA-1F4C92E0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156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50428A-BEE5-57FA-D125-89D9B7B19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970BC16-8001-593F-320E-35AC4864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4A46F9D-6479-97AB-7A16-F3126F063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4038F6-D3C9-517B-B427-015246760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770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FF3A0AF-F5EF-319C-2BA0-9DDC8320F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1299459-CEB0-E456-626F-D1FA87FE8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49F8570-12E4-E58B-0B2F-86FBF962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6449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B3DBFA-F8B6-8FBA-8BAD-76F27A431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A41A53-413B-F7BA-0F2C-FB599E02E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D5F3BA7-52F3-143E-A42F-65B7449C87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E0550E-DCAD-0765-7906-768CD5749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F245D14-998B-DABB-E3BA-47CF5AADA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CF85DF-79C1-5155-3AF0-D9E250788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216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504337-800C-64D2-5873-77A8FC8D9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17A3DA3-FA8A-7CB3-D7F2-EDF10124D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7600B04-F209-DC44-BACB-FFE9C1F54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475A108-F43C-0A1F-F8AB-30E19D657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552702-F924-E694-5CD1-912784425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BC5776-031C-2C03-3A0F-D2E1C7F44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4741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E6A1B2-CACF-E29A-0085-2B8605396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EEE4041-DC8D-5B89-0EF9-28F41DDB3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5769F5-0B46-A290-8760-A46378A7F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7283C3-0F09-441A-B14B-DAF5E7D00BB9}" type="datetimeFigureOut">
              <a:rPr lang="es-CO" smtClean="0"/>
              <a:t>11/10/2025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F22341-2C62-16EF-8FFE-B5E0E9D9AE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8E1F5B-C093-2FF6-987D-1163028114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5F1A8B-82F5-43A4-ACEF-70C48C0E7A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58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2EAA899-D7B4-8B76-D280-DA259959AC1A}"/>
              </a:ext>
            </a:extLst>
          </p:cNvPr>
          <p:cNvSpPr txBox="1"/>
          <p:nvPr/>
        </p:nvSpPr>
        <p:spPr>
          <a:xfrm>
            <a:off x="1222663" y="2144623"/>
            <a:ext cx="97466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Permanganate-fluorozirconate conversion coating as precursor for Flash-</a:t>
            </a:r>
          </a:p>
          <a:p>
            <a:pPr algn="ctr"/>
            <a:r>
              <a:rPr lang="en-US" sz="3600" b="1" dirty="0"/>
              <a:t>PEO on AZ31B magnesium alloy</a:t>
            </a:r>
          </a:p>
          <a:p>
            <a:pPr algn="ctr"/>
            <a:r>
              <a:rPr lang="es-ES" dirty="0"/>
              <a:t>Imágenes consolidadas artículo </a:t>
            </a:r>
          </a:p>
        </p:txBody>
      </p:sp>
    </p:spTree>
    <p:extLst>
      <p:ext uri="{BB962C8B-B14F-4D97-AF65-F5344CB8AC3E}">
        <p14:creationId xmlns:p14="http://schemas.microsoft.com/office/powerpoint/2010/main" val="1263700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0414F19-610D-AEC4-7850-1B36F31EAA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3" y="327184"/>
            <a:ext cx="7841598" cy="620363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25AC673-C17F-EF36-FD19-8BE8E4440E16}"/>
              </a:ext>
            </a:extLst>
          </p:cNvPr>
          <p:cNvSpPr txBox="1"/>
          <p:nvPr/>
        </p:nvSpPr>
        <p:spPr>
          <a:xfrm>
            <a:off x="7772400" y="2413337"/>
            <a:ext cx="42164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US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8.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High resolution XPS spectrum for Mn2p: a) ACC conversion coating; b) SiF coating; c) ACC-SiF coating; d) Mn 2p3/2 and to Mn2p1/2 states and satellite indication, and e) Asymmetry at 641.6 eV in ACC and ACC-SiF.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939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6D354F47-F879-9D4E-E18E-5E2CEB098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07" y="101600"/>
            <a:ext cx="4099645" cy="66548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7340B694-56DE-0602-F817-A7C93C2B5C5A}"/>
              </a:ext>
            </a:extLst>
          </p:cNvPr>
          <p:cNvSpPr txBox="1"/>
          <p:nvPr/>
        </p:nvSpPr>
        <p:spPr>
          <a:xfrm>
            <a:off x="4927600" y="2828835"/>
            <a:ext cx="65328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9.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a) Open Circuit Potential (OCP) record for 7 days immersion in 0.5 wt.% NaCl solution for specimens under study and b) EIS values at </a:t>
            </a:r>
            <a:r>
              <a:rPr lang="en-GB" sz="1800" kern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|Z|</a:t>
            </a:r>
            <a:r>
              <a:rPr lang="en-GB" sz="1800" kern="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0.01 Hz</a:t>
            </a:r>
            <a:r>
              <a:rPr lang="en-GB" sz="1800" kern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Bode Plot versus immersion time for all the samples.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94635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5CE2681-0B1E-428F-1A20-C710D00E8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72466" y="513091"/>
            <a:ext cx="6845045" cy="581886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9CA7F34-0117-ADE3-5172-2CEF1346626E}"/>
              </a:ext>
            </a:extLst>
          </p:cNvPr>
          <p:cNvSpPr txBox="1"/>
          <p:nvPr/>
        </p:nvSpPr>
        <p:spPr>
          <a:xfrm>
            <a:off x="6272848" y="2555520"/>
            <a:ext cx="52993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US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10.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Bode plots for the module of impedance (|Z|) versus frequency and Nyquist plots for bare and coated AZ31B Mg alloy after a, d) 24 h, b, e) 48 h and c, f) 168 h immersion in 0.5 wt.% NaCl respectively. Continuous lines correspond to the fitted data.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68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1FBDCB5-2F99-5A85-504E-1D7848A818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97" t="4081" r="3025" b="-2558"/>
          <a:stretch>
            <a:fillRect/>
          </a:stretch>
        </p:blipFill>
        <p:spPr>
          <a:xfrm rot="5400000">
            <a:off x="-990340" y="1105017"/>
            <a:ext cx="6844458" cy="46256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A369A44-F586-A692-1BE6-B4D18E279475}"/>
              </a:ext>
            </a:extLst>
          </p:cNvPr>
          <p:cNvSpPr txBox="1"/>
          <p:nvPr/>
        </p:nvSpPr>
        <p:spPr>
          <a:xfrm>
            <a:off x="5110480" y="2848162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US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Figure 11.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Polarization curves after 1-, 12- and 24-hours of immersion in 0.5 wt.% NaCl for a) AZ31B reference sample; b) ACC conversion coating; c) SiF coating and d) ACC-SiF coating.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647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5CFACB6-26FF-047F-9682-10B9DD9F4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592174" y="1439826"/>
            <a:ext cx="6823148" cy="40132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C012DD2-659A-9843-B2C9-CB4A0AC93D31}"/>
              </a:ext>
            </a:extLst>
          </p:cNvPr>
          <p:cNvSpPr txBox="1"/>
          <p:nvPr/>
        </p:nvSpPr>
        <p:spPr>
          <a:xfrm>
            <a:off x="5283200" y="2136338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US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12.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OM images of SiF coating sample with pre-existing defect a) before; c) after immersion in 0.5 wt.% NaCl solution. OM images for ACC-SiF coating with pre-existing defect b) before and d) after EIS. Indication of damage mechanisms observed in SiF OM image c) and ACC-SiF d) (SEM image inset). Consolidated EIS results </a:t>
            </a:r>
            <a:r>
              <a:rPr lang="en-GB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representing in Bode Plot, the logarithm of the impedance modulus |Z| at 0.01 Hz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Flash-PEO coated samples (SiF coating / ACC-SiF coating) with pre-existing defect.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634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7A1BB79-ABB2-23D4-E44C-16112644E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155" y="611268"/>
            <a:ext cx="6106009" cy="624506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7167FD2A-5D03-D0C8-20F9-42D1C375155B}"/>
              </a:ext>
            </a:extLst>
          </p:cNvPr>
          <p:cNvSpPr txBox="1"/>
          <p:nvPr/>
        </p:nvSpPr>
        <p:spPr>
          <a:xfrm>
            <a:off x="5029200" y="62629"/>
            <a:ext cx="2140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Graphical Abstract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4125573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88E9D-DBD7-B08E-B167-C6FADD1B8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BD317BBE-028C-C88C-FB87-CDC1D0181F30}"/>
              </a:ext>
            </a:extLst>
          </p:cNvPr>
          <p:cNvGrpSpPr/>
          <p:nvPr/>
        </p:nvGrpSpPr>
        <p:grpSpPr>
          <a:xfrm>
            <a:off x="519186" y="1722259"/>
            <a:ext cx="11173947" cy="1996302"/>
            <a:chOff x="1152186" y="746898"/>
            <a:chExt cx="10118100" cy="1765611"/>
          </a:xfrm>
        </p:grpSpPr>
        <p:sp>
          <p:nvSpPr>
            <p:cNvPr id="43" name="Flecha: cheurón 42">
              <a:extLst>
                <a:ext uri="{FF2B5EF4-FFF2-40B4-BE49-F238E27FC236}">
                  <a16:creationId xmlns:a16="http://schemas.microsoft.com/office/drawing/2014/main" id="{F5515B60-740C-607A-51EC-093D6AA72442}"/>
                </a:ext>
              </a:extLst>
            </p:cNvPr>
            <p:cNvSpPr/>
            <p:nvPr/>
          </p:nvSpPr>
          <p:spPr>
            <a:xfrm>
              <a:off x="4105989" y="1239258"/>
              <a:ext cx="350238" cy="700571"/>
            </a:xfrm>
            <a:prstGeom prst="chevron">
              <a:avLst/>
            </a:prstGeom>
            <a:solidFill>
              <a:schemeClr val="accent6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CuadroTexto 261">
              <a:extLst>
                <a:ext uri="{FF2B5EF4-FFF2-40B4-BE49-F238E27FC236}">
                  <a16:creationId xmlns:a16="http://schemas.microsoft.com/office/drawing/2014/main" id="{2D327CE3-911F-C752-0963-2B5D5C0444F2}"/>
                </a:ext>
              </a:extLst>
            </p:cNvPr>
            <p:cNvSpPr txBox="1"/>
            <p:nvPr/>
          </p:nvSpPr>
          <p:spPr>
            <a:xfrm>
              <a:off x="1336939" y="1108686"/>
              <a:ext cx="131799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Alkaline Bath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pH 12.8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~85 ºC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15 min</a:t>
              </a:r>
            </a:p>
          </p:txBody>
        </p:sp>
        <p:sp>
          <p:nvSpPr>
            <p:cNvPr id="263" name="CuadroTexto 262">
              <a:extLst>
                <a:ext uri="{FF2B5EF4-FFF2-40B4-BE49-F238E27FC236}">
                  <a16:creationId xmlns:a16="http://schemas.microsoft.com/office/drawing/2014/main" id="{A120207A-EFE3-63F5-96C3-DC0981476F59}"/>
                </a:ext>
              </a:extLst>
            </p:cNvPr>
            <p:cNvSpPr txBox="1"/>
            <p:nvPr/>
          </p:nvSpPr>
          <p:spPr>
            <a:xfrm>
              <a:off x="3037200" y="1113688"/>
              <a:ext cx="101983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Acid Bath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pH 1.1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~20 ºC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 min</a:t>
              </a:r>
            </a:p>
          </p:txBody>
        </p:sp>
        <p:sp>
          <p:nvSpPr>
            <p:cNvPr id="264" name="CuadroTexto 263">
              <a:extLst>
                <a:ext uri="{FF2B5EF4-FFF2-40B4-BE49-F238E27FC236}">
                  <a16:creationId xmlns:a16="http://schemas.microsoft.com/office/drawing/2014/main" id="{D9F895F5-763A-6ADC-C47C-535A4A780B08}"/>
                </a:ext>
              </a:extLst>
            </p:cNvPr>
            <p:cNvSpPr txBox="1"/>
            <p:nvPr/>
          </p:nvSpPr>
          <p:spPr>
            <a:xfrm>
              <a:off x="4520176" y="1108767"/>
              <a:ext cx="102143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 Bath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pH 2.1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~45 ºC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30 min</a:t>
              </a:r>
            </a:p>
          </p:txBody>
        </p:sp>
        <p:sp>
          <p:nvSpPr>
            <p:cNvPr id="332" name="Flecha: cheurón 331">
              <a:extLst>
                <a:ext uri="{FF2B5EF4-FFF2-40B4-BE49-F238E27FC236}">
                  <a16:creationId xmlns:a16="http://schemas.microsoft.com/office/drawing/2014/main" id="{B74103C3-4D3F-613B-60E3-4D6AD0D838C1}"/>
                </a:ext>
              </a:extLst>
            </p:cNvPr>
            <p:cNvSpPr/>
            <p:nvPr/>
          </p:nvSpPr>
          <p:spPr>
            <a:xfrm>
              <a:off x="2652952" y="1237227"/>
              <a:ext cx="350238" cy="700571"/>
            </a:xfrm>
            <a:prstGeom prst="chevron">
              <a:avLst/>
            </a:prstGeom>
            <a:solidFill>
              <a:schemeClr val="accent6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Flecha: cheurón 353">
              <a:extLst>
                <a:ext uri="{FF2B5EF4-FFF2-40B4-BE49-F238E27FC236}">
                  <a16:creationId xmlns:a16="http://schemas.microsoft.com/office/drawing/2014/main" id="{D5D33054-AC2A-7095-01D6-D87AF1CAB173}"/>
                </a:ext>
              </a:extLst>
            </p:cNvPr>
            <p:cNvSpPr/>
            <p:nvPr/>
          </p:nvSpPr>
          <p:spPr>
            <a:xfrm>
              <a:off x="5604244" y="1236897"/>
              <a:ext cx="350238" cy="700571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Flecha: cheurón 354">
              <a:extLst>
                <a:ext uri="{FF2B5EF4-FFF2-40B4-BE49-F238E27FC236}">
                  <a16:creationId xmlns:a16="http://schemas.microsoft.com/office/drawing/2014/main" id="{7DBDC081-9CFB-46E7-0FEF-510DD24F5218}"/>
                </a:ext>
              </a:extLst>
            </p:cNvPr>
            <p:cNvSpPr/>
            <p:nvPr/>
          </p:nvSpPr>
          <p:spPr>
            <a:xfrm>
              <a:off x="9600722" y="1236897"/>
              <a:ext cx="350238" cy="700571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B6B6B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CuadroTexto 363">
              <a:extLst>
                <a:ext uri="{FF2B5EF4-FFF2-40B4-BE49-F238E27FC236}">
                  <a16:creationId xmlns:a16="http://schemas.microsoft.com/office/drawing/2014/main" id="{6D0CD5E4-3439-C2A2-043C-E2D8FBBEA0A6}"/>
                </a:ext>
              </a:extLst>
            </p:cNvPr>
            <p:cNvSpPr txBox="1"/>
            <p:nvPr/>
          </p:nvSpPr>
          <p:spPr>
            <a:xfrm>
              <a:off x="7370330" y="969335"/>
              <a:ext cx="222528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Flash-PEO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pH ~ 12.8 | ~ 25 mS·cm</a:t>
              </a:r>
              <a:r>
                <a:rPr lang="en-US" sz="14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  <a:p>
              <a:pPr algn="ctr"/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~20 ºC</a:t>
              </a:r>
            </a:p>
            <a:p>
              <a:pPr algn="ctr"/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350 V</a:t>
              </a:r>
              <a:r>
                <a:rPr lang="it-IT" sz="14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DC</a:t>
              </a:r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|</a:t>
              </a:r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 100 mA·cm</a:t>
              </a:r>
              <a:r>
                <a:rPr lang="it-IT" sz="14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  <a:p>
              <a:pPr algn="ctr"/>
              <a:r>
                <a:rPr lang="it-IT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60 s</a:t>
              </a:r>
            </a:p>
          </p:txBody>
        </p:sp>
        <p:sp>
          <p:nvSpPr>
            <p:cNvPr id="3" name="Flecha: cheurón 2">
              <a:extLst>
                <a:ext uri="{FF2B5EF4-FFF2-40B4-BE49-F238E27FC236}">
                  <a16:creationId xmlns:a16="http://schemas.microsoft.com/office/drawing/2014/main" id="{A9D691DD-ABDE-A4A0-D9BA-225C1E7C9763}"/>
                </a:ext>
              </a:extLst>
            </p:cNvPr>
            <p:cNvSpPr/>
            <p:nvPr/>
          </p:nvSpPr>
          <p:spPr>
            <a:xfrm>
              <a:off x="1152186" y="1237580"/>
              <a:ext cx="186368" cy="700571"/>
            </a:xfrm>
            <a:prstGeom prst="chevron">
              <a:avLst>
                <a:gd name="adj" fmla="val 0"/>
              </a:avLst>
            </a:prstGeom>
            <a:solidFill>
              <a:schemeClr val="accent6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riángulo isósceles 5">
              <a:extLst>
                <a:ext uri="{FF2B5EF4-FFF2-40B4-BE49-F238E27FC236}">
                  <a16:creationId xmlns:a16="http://schemas.microsoft.com/office/drawing/2014/main" id="{A3FB9BCC-8710-912F-5ED1-FF48D69D244F}"/>
                </a:ext>
              </a:extLst>
            </p:cNvPr>
            <p:cNvSpPr/>
            <p:nvPr/>
          </p:nvSpPr>
          <p:spPr>
            <a:xfrm flipV="1">
              <a:off x="1336939" y="2062793"/>
              <a:ext cx="2769050" cy="88665"/>
            </a:xfrm>
            <a:prstGeom prst="triangle">
              <a:avLst/>
            </a:prstGeom>
            <a:solidFill>
              <a:schemeClr val="accent6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A42BBDC9-81DE-339F-ABE7-0EC694D0C51F}"/>
                </a:ext>
              </a:extLst>
            </p:cNvPr>
            <p:cNvSpPr txBox="1"/>
            <p:nvPr/>
          </p:nvSpPr>
          <p:spPr>
            <a:xfrm>
              <a:off x="2160252" y="2204732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CLEANING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riángulo isósceles 7">
              <a:extLst>
                <a:ext uri="{FF2B5EF4-FFF2-40B4-BE49-F238E27FC236}">
                  <a16:creationId xmlns:a16="http://schemas.microsoft.com/office/drawing/2014/main" id="{BC1AAC87-69F6-C876-CEBD-277A63BDD1B6}"/>
                </a:ext>
              </a:extLst>
            </p:cNvPr>
            <p:cNvSpPr/>
            <p:nvPr/>
          </p:nvSpPr>
          <p:spPr>
            <a:xfrm flipV="1">
              <a:off x="4421725" y="2062793"/>
              <a:ext cx="1182519" cy="8866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2C40E0AF-1DD3-A359-408F-B6102EA4019E}"/>
                </a:ext>
              </a:extLst>
            </p:cNvPr>
            <p:cNvSpPr txBox="1"/>
            <p:nvPr/>
          </p:nvSpPr>
          <p:spPr>
            <a:xfrm>
              <a:off x="4314624" y="2204732"/>
              <a:ext cx="13933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CONVERSION</a:t>
              </a:r>
            </a:p>
          </p:txBody>
        </p: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F4282187-BA3A-89EB-ADA5-6BB34E5DDCCF}"/>
                </a:ext>
              </a:extLst>
            </p:cNvPr>
            <p:cNvGrpSpPr/>
            <p:nvPr/>
          </p:nvGrpSpPr>
          <p:grpSpPr>
            <a:xfrm>
              <a:off x="6086107" y="746898"/>
              <a:ext cx="1168669" cy="1711823"/>
              <a:chOff x="6086107" y="584338"/>
              <a:chExt cx="1168669" cy="1711823"/>
            </a:xfrm>
          </p:grpSpPr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115B4D80-175A-8B34-D5E3-A9DF8B8CB28E}"/>
                  </a:ext>
                </a:extLst>
              </p:cNvPr>
              <p:cNvSpPr txBox="1"/>
              <p:nvPr/>
            </p:nvSpPr>
            <p:spPr>
              <a:xfrm>
                <a:off x="6086110" y="584338"/>
                <a:ext cx="1168666" cy="33855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s-E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ACC</a:t>
                </a:r>
                <a:endParaRPr lang="es-CO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" name="Imagen 9" descr="Imagen de la pantalla de un celular con letras&#10;&#10;El contenido generado por IA puede ser incorrecto.">
                <a:extLst>
                  <a:ext uri="{FF2B5EF4-FFF2-40B4-BE49-F238E27FC236}">
                    <a16:creationId xmlns:a16="http://schemas.microsoft.com/office/drawing/2014/main" id="{BA9507F9-6F36-CC2B-697B-29CD3D7FF1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817" t="29947" r="41685" b="28814"/>
              <a:stretch>
                <a:fillRect/>
              </a:stretch>
            </p:blipFill>
            <p:spPr>
              <a:xfrm>
                <a:off x="6086107" y="970027"/>
                <a:ext cx="1168669" cy="132613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</p:pic>
        </p:grp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F1EFAD91-421A-5410-2DBB-7263136C1E96}"/>
                </a:ext>
              </a:extLst>
            </p:cNvPr>
            <p:cNvGrpSpPr/>
            <p:nvPr/>
          </p:nvGrpSpPr>
          <p:grpSpPr>
            <a:xfrm>
              <a:off x="10085614" y="746898"/>
              <a:ext cx="1184672" cy="1711823"/>
              <a:chOff x="10085614" y="584338"/>
              <a:chExt cx="1184672" cy="1711823"/>
            </a:xfrm>
          </p:grpSpPr>
          <p:sp>
            <p:nvSpPr>
              <p:cNvPr id="360" name="CuadroTexto 359">
                <a:extLst>
                  <a:ext uri="{FF2B5EF4-FFF2-40B4-BE49-F238E27FC236}">
                    <a16:creationId xmlns:a16="http://schemas.microsoft.com/office/drawing/2014/main" id="{AD324B39-BC62-9E28-A85B-40C4F0716AEB}"/>
                  </a:ext>
                </a:extLst>
              </p:cNvPr>
              <p:cNvSpPr txBox="1"/>
              <p:nvPr/>
            </p:nvSpPr>
            <p:spPr>
              <a:xfrm>
                <a:off x="10085614" y="584338"/>
                <a:ext cx="1184672" cy="33855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s-E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ACC-SiF</a:t>
                </a:r>
                <a:endParaRPr lang="es-CO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3" name="Imagen 12" descr="Imagen de la pantalla de un celular con letras&#10;&#10;El contenido generado por IA puede ser incorrecto.">
                <a:extLst>
                  <a:ext uri="{FF2B5EF4-FFF2-40B4-BE49-F238E27FC236}">
                    <a16:creationId xmlns:a16="http://schemas.microsoft.com/office/drawing/2014/main" id="{85CFF31D-8296-1376-DDD6-84678CB0B6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557" t="30372" r="66434" b="30347"/>
              <a:stretch>
                <a:fillRect/>
              </a:stretch>
            </p:blipFill>
            <p:spPr>
              <a:xfrm>
                <a:off x="10101621" y="970026"/>
                <a:ext cx="1168665" cy="132613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</p:pic>
        </p:grp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5A8208E-2F6B-2893-551A-2BA528C1976E}"/>
              </a:ext>
            </a:extLst>
          </p:cNvPr>
          <p:cNvSpPr txBox="1"/>
          <p:nvPr/>
        </p:nvSpPr>
        <p:spPr>
          <a:xfrm>
            <a:off x="1918915" y="5490756"/>
            <a:ext cx="83616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Figure 1.</a:t>
            </a:r>
            <a:r>
              <a:rPr lang="en-US" dirty="0"/>
              <a:t> Flow diagram of the implemented surface treatment process for AZ31B Mg alloy samples, showing the characteristic resultant ACC precursor and ACC-SiF structured coating sample after Flash-PEO processing.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4879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48A09-8A1F-13CB-B8B6-781E09E47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16532BD3-9D63-5D82-3798-7507D5BB0677}"/>
              </a:ext>
            </a:extLst>
          </p:cNvPr>
          <p:cNvGrpSpPr/>
          <p:nvPr/>
        </p:nvGrpSpPr>
        <p:grpSpPr>
          <a:xfrm>
            <a:off x="45823" y="193040"/>
            <a:ext cx="12115022" cy="5236865"/>
            <a:chOff x="45823" y="1066800"/>
            <a:chExt cx="12115022" cy="5236865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77315614-A7BA-04D4-EDF6-980C83705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811" t="4454"/>
            <a:stretch>
              <a:fillRect/>
            </a:stretch>
          </p:blipFill>
          <p:spPr>
            <a:xfrm>
              <a:off x="7015304" y="1066800"/>
              <a:ext cx="5145541" cy="3942079"/>
            </a:xfrm>
            <a:prstGeom prst="rec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D01F97F0-4CB0-B4A7-71C3-7DB12CE50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648" t="5694" r="1821" b="2668"/>
            <a:stretch>
              <a:fillRect/>
            </a:stretch>
          </p:blipFill>
          <p:spPr>
            <a:xfrm>
              <a:off x="45823" y="1066800"/>
              <a:ext cx="6909864" cy="52324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5A6C4FF4-09C7-68F3-D77C-51D52248D102}"/>
                </a:ext>
              </a:extLst>
            </p:cNvPr>
            <p:cNvSpPr/>
            <p:nvPr/>
          </p:nvSpPr>
          <p:spPr>
            <a:xfrm>
              <a:off x="883920" y="5384800"/>
              <a:ext cx="132080" cy="144000"/>
            </a:xfrm>
            <a:prstGeom prst="rect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7" name="Conector recto de flecha 6">
              <a:extLst>
                <a:ext uri="{FF2B5EF4-FFF2-40B4-BE49-F238E27FC236}">
                  <a16:creationId xmlns:a16="http://schemas.microsoft.com/office/drawing/2014/main" id="{13600A63-FEB6-854D-4270-9550A41314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6000" y="5037378"/>
              <a:ext cx="6008724" cy="347422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3ADF82DB-3DA8-84DC-63A5-64D8D268CB28}"/>
                </a:ext>
              </a:extLst>
            </p:cNvPr>
            <p:cNvSpPr txBox="1"/>
            <p:nvPr/>
          </p:nvSpPr>
          <p:spPr>
            <a:xfrm>
              <a:off x="1940622" y="1452880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i="1" noProof="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St1</a:t>
              </a:r>
            </a:p>
          </p:txBody>
        </p: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1CC2DEBD-7D6D-FB27-00E1-C6D2C11EE2CB}"/>
                </a:ext>
              </a:extLst>
            </p:cNvPr>
            <p:cNvCxnSpPr/>
            <p:nvPr/>
          </p:nvCxnSpPr>
          <p:spPr>
            <a:xfrm>
              <a:off x="2365240" y="1612463"/>
              <a:ext cx="1008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Conector recto de flecha 14">
              <a:extLst>
                <a:ext uri="{FF2B5EF4-FFF2-40B4-BE49-F238E27FC236}">
                  <a16:creationId xmlns:a16="http://schemas.microsoft.com/office/drawing/2014/main" id="{2F2E78D8-855A-9EAF-6C75-2EA1DA54C0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9960" y="1612463"/>
              <a:ext cx="1008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48DB992C-8B9F-E17D-E6E9-253A5A7B1212}"/>
                </a:ext>
              </a:extLst>
            </p:cNvPr>
            <p:cNvSpPr txBox="1"/>
            <p:nvPr/>
          </p:nvSpPr>
          <p:spPr>
            <a:xfrm>
              <a:off x="4273521" y="1612463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i="1" noProof="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St2</a:t>
              </a:r>
            </a:p>
          </p:txBody>
        </p:sp>
        <p:cxnSp>
          <p:nvCxnSpPr>
            <p:cNvPr id="17" name="Conector recto de flecha 16">
              <a:extLst>
                <a:ext uri="{FF2B5EF4-FFF2-40B4-BE49-F238E27FC236}">
                  <a16:creationId xmlns:a16="http://schemas.microsoft.com/office/drawing/2014/main" id="{5A36B23B-82EE-CDB9-5BDA-25E6318AD545}"/>
                </a:ext>
              </a:extLst>
            </p:cNvPr>
            <p:cNvCxnSpPr/>
            <p:nvPr/>
          </p:nvCxnSpPr>
          <p:spPr>
            <a:xfrm>
              <a:off x="4728619" y="1765209"/>
              <a:ext cx="90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2807E8A5-CBC8-7F5C-0FF4-21E9535225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2010" y="1765209"/>
              <a:ext cx="900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6868546F-0D69-DC8E-F4F1-42999E917893}"/>
                </a:ext>
              </a:extLst>
            </p:cNvPr>
            <p:cNvCxnSpPr/>
            <p:nvPr/>
          </p:nvCxnSpPr>
          <p:spPr>
            <a:xfrm>
              <a:off x="5940798" y="1895926"/>
              <a:ext cx="72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Conector recto de flecha 19">
              <a:extLst>
                <a:ext uri="{FF2B5EF4-FFF2-40B4-BE49-F238E27FC236}">
                  <a16:creationId xmlns:a16="http://schemas.microsoft.com/office/drawing/2014/main" id="{3B8B8C35-0DBA-8AF7-AEB9-0386CD9404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6798" y="1895926"/>
              <a:ext cx="720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DA7DC66E-F760-C9AF-1537-AC047EEE392E}"/>
                </a:ext>
              </a:extLst>
            </p:cNvPr>
            <p:cNvSpPr txBox="1"/>
            <p:nvPr/>
          </p:nvSpPr>
          <p:spPr>
            <a:xfrm>
              <a:off x="5617760" y="1869440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i="1" noProof="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St3</a:t>
              </a:r>
            </a:p>
          </p:txBody>
        </p:sp>
        <p:cxnSp>
          <p:nvCxnSpPr>
            <p:cNvPr id="22" name="Conector recto de flecha 21">
              <a:extLst>
                <a:ext uri="{FF2B5EF4-FFF2-40B4-BE49-F238E27FC236}">
                  <a16:creationId xmlns:a16="http://schemas.microsoft.com/office/drawing/2014/main" id="{3603DF23-64DC-C3EB-ED24-1C35CD3110DC}"/>
                </a:ext>
              </a:extLst>
            </p:cNvPr>
            <p:cNvCxnSpPr/>
            <p:nvPr/>
          </p:nvCxnSpPr>
          <p:spPr>
            <a:xfrm flipH="1">
              <a:off x="1377321" y="4107201"/>
              <a:ext cx="64052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>
              <a:extLst>
                <a:ext uri="{FF2B5EF4-FFF2-40B4-BE49-F238E27FC236}">
                  <a16:creationId xmlns:a16="http://schemas.microsoft.com/office/drawing/2014/main" id="{7F577E81-6A63-9605-06A1-70BC47A70FFF}"/>
                </a:ext>
              </a:extLst>
            </p:cNvPr>
            <p:cNvCxnSpPr>
              <a:cxnSpLocks/>
            </p:cNvCxnSpPr>
            <p:nvPr/>
          </p:nvCxnSpPr>
          <p:spPr>
            <a:xfrm>
              <a:off x="2740461" y="3209240"/>
              <a:ext cx="64052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CDFF6F10-D6E7-2C60-3920-CD5B10E70478}"/>
                </a:ext>
              </a:extLst>
            </p:cNvPr>
            <p:cNvSpPr/>
            <p:nvPr/>
          </p:nvSpPr>
          <p:spPr>
            <a:xfrm>
              <a:off x="2011463" y="3999201"/>
              <a:ext cx="216000" cy="216000"/>
            </a:xfrm>
            <a:prstGeom prst="ellipse">
              <a:avLst/>
            </a:prstGeom>
            <a:solidFill>
              <a:srgbClr val="C0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noProof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</a:p>
          </p:txBody>
        </p:sp>
        <p:sp>
          <p:nvSpPr>
            <p:cNvPr id="25" name="Elipse 24">
              <a:extLst>
                <a:ext uri="{FF2B5EF4-FFF2-40B4-BE49-F238E27FC236}">
                  <a16:creationId xmlns:a16="http://schemas.microsoft.com/office/drawing/2014/main" id="{166A087E-DF5A-712F-C0B1-9F89F2E93F6B}"/>
                </a:ext>
              </a:extLst>
            </p:cNvPr>
            <p:cNvSpPr/>
            <p:nvPr/>
          </p:nvSpPr>
          <p:spPr>
            <a:xfrm>
              <a:off x="2527320" y="3101240"/>
              <a:ext cx="216000" cy="216000"/>
            </a:xfrm>
            <a:prstGeom prst="ellipse">
              <a:avLst/>
            </a:prstGeom>
            <a:solidFill>
              <a:srgbClr val="C0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noProof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cxnSp>
          <p:nvCxnSpPr>
            <p:cNvPr id="26" name="Conector recto de flecha 25">
              <a:extLst>
                <a:ext uri="{FF2B5EF4-FFF2-40B4-BE49-F238E27FC236}">
                  <a16:creationId xmlns:a16="http://schemas.microsoft.com/office/drawing/2014/main" id="{7D43A189-18D7-627C-C4D2-E7515CC3E7D2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V="1">
              <a:off x="9244093" y="2661999"/>
              <a:ext cx="0" cy="439241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de flecha 26">
              <a:extLst>
                <a:ext uri="{FF2B5EF4-FFF2-40B4-BE49-F238E27FC236}">
                  <a16:creationId xmlns:a16="http://schemas.microsoft.com/office/drawing/2014/main" id="{D889BE82-7C91-1298-4678-7E25F6322E55}"/>
                </a:ext>
              </a:extLst>
            </p:cNvPr>
            <p:cNvCxnSpPr>
              <a:cxnSpLocks/>
            </p:cNvCxnSpPr>
            <p:nvPr/>
          </p:nvCxnSpPr>
          <p:spPr>
            <a:xfrm>
              <a:off x="8308238" y="2177217"/>
              <a:ext cx="360000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Elipse 27">
              <a:extLst>
                <a:ext uri="{FF2B5EF4-FFF2-40B4-BE49-F238E27FC236}">
                  <a16:creationId xmlns:a16="http://schemas.microsoft.com/office/drawing/2014/main" id="{1E74E3DF-99AD-12D6-271E-4BA0E43F684A}"/>
                </a:ext>
              </a:extLst>
            </p:cNvPr>
            <p:cNvSpPr/>
            <p:nvPr/>
          </p:nvSpPr>
          <p:spPr>
            <a:xfrm>
              <a:off x="9136093" y="3101240"/>
              <a:ext cx="216000" cy="216000"/>
            </a:xfrm>
            <a:prstGeom prst="ellipse">
              <a:avLst/>
            </a:prstGeom>
            <a:solidFill>
              <a:srgbClr val="C0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noProof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</a:p>
          </p:txBody>
        </p: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B61E7FDF-924C-2666-D277-DD8B6BA4E91A}"/>
                </a:ext>
              </a:extLst>
            </p:cNvPr>
            <p:cNvSpPr/>
            <p:nvPr/>
          </p:nvSpPr>
          <p:spPr>
            <a:xfrm>
              <a:off x="8095097" y="2069217"/>
              <a:ext cx="216000" cy="216000"/>
            </a:xfrm>
            <a:prstGeom prst="ellipse">
              <a:avLst/>
            </a:prstGeom>
            <a:solidFill>
              <a:srgbClr val="C0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noProof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5F9D188D-5A0A-7276-555C-706AAF336724}"/>
                </a:ext>
              </a:extLst>
            </p:cNvPr>
            <p:cNvSpPr txBox="1"/>
            <p:nvPr/>
          </p:nvSpPr>
          <p:spPr>
            <a:xfrm>
              <a:off x="1242288" y="4323201"/>
              <a:ext cx="2237716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100" b="1" noProof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SiF Energy Consumption</a:t>
              </a:r>
            </a:p>
            <a:p>
              <a:pPr algn="ctr"/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0.55 [kWh·m</a:t>
              </a:r>
              <a:r>
                <a:rPr lang="en-US" sz="1100" baseline="300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·µm</a:t>
              </a:r>
              <a:r>
                <a:rPr lang="en-US" sz="1100" baseline="300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</a:p>
            <a:p>
              <a:pPr algn="ctr"/>
              <a:r>
                <a:rPr lang="en-US" sz="1100" b="1" noProof="0" dirty="0">
                  <a:solidFill>
                    <a:srgbClr val="000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ACC-SiF Energy Consumption</a:t>
              </a:r>
            </a:p>
            <a:p>
              <a:pPr algn="ctr"/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0.47 [kWh·m</a:t>
              </a:r>
              <a:r>
                <a:rPr lang="en-US" sz="1100" baseline="300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·µm</a:t>
              </a:r>
              <a:r>
                <a:rPr lang="en-US" sz="1100" baseline="300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sz="1100" noProof="0" dirty="0"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559716FF-5720-91E6-90F0-A478AF549B16}"/>
                </a:ext>
              </a:extLst>
            </p:cNvPr>
            <p:cNvSpPr txBox="1"/>
            <p:nvPr/>
          </p:nvSpPr>
          <p:spPr>
            <a:xfrm>
              <a:off x="45823" y="5842000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54778851-625C-8BA5-425C-D25D7484DCE5}"/>
                </a:ext>
              </a:extLst>
            </p:cNvPr>
            <p:cNvSpPr txBox="1"/>
            <p:nvPr/>
          </p:nvSpPr>
          <p:spPr>
            <a:xfrm>
              <a:off x="7015305" y="4575713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704DB384-9330-76DB-A28E-AB562BC25DF6}"/>
              </a:ext>
            </a:extLst>
          </p:cNvPr>
          <p:cNvSpPr txBox="1"/>
          <p:nvPr/>
        </p:nvSpPr>
        <p:spPr>
          <a:xfrm>
            <a:off x="1381760" y="5881925"/>
            <a:ext cx="94284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2.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Voltage - Current characteristic profile for SiF and ACC-SiF coatings formation during Flash-PEO processing, b) Initial evolution of electrical parameters of the process.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87951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9BA0F68-47C3-A48C-35B3-830200C0C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418" y="87481"/>
            <a:ext cx="5760000" cy="334151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4F20CD9-A6F4-B261-7139-EA980B053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418" y="3429000"/>
            <a:ext cx="5760000" cy="334151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8F7C589-7B47-FF69-74F8-CC415828032A}"/>
              </a:ext>
            </a:extLst>
          </p:cNvPr>
          <p:cNvSpPr txBox="1"/>
          <p:nvPr/>
        </p:nvSpPr>
        <p:spPr>
          <a:xfrm>
            <a:off x="7132320" y="1028343"/>
            <a:ext cx="484632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Figure 3.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(a-f) 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Still video frames of Flash-PEO SiF processing: a) 0 s; b) 1 s; c) 2 s, continuous evolution of oxygen with bubble size slightly increasing; d) 10 s, first microdischarges at 250 V; e) 30 s, microdischarges at 350 V before current density drops, end of St1 and beginning of St2; f) 60 s, finalization of St3. </a:t>
            </a:r>
            <a:r>
              <a:rPr lang="en-US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(g-l) 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Still video frames of Flash-PEO ACC-SiF processing: g) 0 s; h) 1 s; </a:t>
            </a:r>
            <a:r>
              <a:rPr lang="en-GB" sz="1800" kern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) 2 s continuous evolution of oxygen with bubble size increasing; j) 12 s, first microdischarges, noticed visually at 210 V; k) 30 s, microdischarges at 350 V before current density drop, end of St1 and beginning of St2; l) 60 s, finalization of St3. (</a:t>
            </a:r>
            <a:r>
              <a:rPr lang="en-GB" sz="18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Supplementary Information</a:t>
            </a:r>
            <a:r>
              <a:rPr lang="en-GB" sz="18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Video S1 and S2).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48590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1743C33-AB07-A1B4-925C-476572EED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09" y="100540"/>
            <a:ext cx="4531202" cy="6656919"/>
          </a:xfrm>
          <a:prstGeom prst="rect">
            <a:avLst/>
          </a:prstGeom>
          <a:noFill/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7213595-9616-AE44-3601-B61C8FAD7675}"/>
              </a:ext>
            </a:extLst>
          </p:cNvPr>
          <p:cNvSpPr txBox="1"/>
          <p:nvPr/>
        </p:nvSpPr>
        <p:spPr>
          <a:xfrm>
            <a:off x="5639991" y="296733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GB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4.</a:t>
            </a:r>
            <a:r>
              <a:rPr lang="en-GB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XRD spectrum for, a) AZ31B reference sample; b) ACC conversion coating; c) SiF coating and d) ACC-SiF coating.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299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6DD124B-5AF3-DCFF-49F9-BAAAA275E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" y="106471"/>
            <a:ext cx="5400000" cy="221840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C583342-DA6A-DA96-62F8-C5155A956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88" y="2307939"/>
            <a:ext cx="5400000" cy="222518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2ED7CD3-ECB6-DF98-80A1-A3279243A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88" y="4516832"/>
            <a:ext cx="5400000" cy="221775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ECE708F-8D86-F36D-E7E1-9DDE978A40F4}"/>
              </a:ext>
            </a:extLst>
          </p:cNvPr>
          <p:cNvSpPr txBox="1"/>
          <p:nvPr/>
        </p:nvSpPr>
        <p:spPr>
          <a:xfrm>
            <a:off x="5862320" y="2563687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GB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5.</a:t>
            </a:r>
            <a:r>
              <a:rPr lang="en-GB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SEM-BSE plain view images and EDS analysis results in atomic percentage (in-set) of the AZ31B Mg alloy surface samples with the processed coatings. Red square shows the area of interest magnified. a) and b) ACC conversion coating; c) and d) SiF coating; e) and f) ACC-SiF coating.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633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E5D5ADF-3540-F66B-012B-F3573B21D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70" y="83104"/>
            <a:ext cx="5400000" cy="216712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0074D74-15C4-3DD5-9ED9-82F805DA1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70" y="2250227"/>
            <a:ext cx="5400000" cy="21792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F210472-BE46-9545-1BA3-EEF8CCE0E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70" y="4406203"/>
            <a:ext cx="5400000" cy="2190384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70B47605-617F-42D0-7859-7FDBBC425C7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59488" y="2551836"/>
            <a:ext cx="555339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kumimoji="0" lang="en-GB" altLang="ja-JP" b="1" i="0" u="none" strike="noStrike" cap="none" normalizeH="0" baseline="0" dirty="0" bmk="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igure </a:t>
            </a:r>
            <a:r>
              <a:rPr kumimoji="0" lang="en-GB" altLang="ja-JP" b="1" i="0" u="none" strike="noStrike" cap="none" normalizeH="0" baseline="0" dirty="0" bmk="_Ref18877942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</a:t>
            </a:r>
            <a:r>
              <a:rPr kumimoji="0" lang="en-GB" altLang="ja-JP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kumimoji="0" lang="en-GB" altLang="ja-JP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Cross section SEM-BSE images of the AZ31B Mg alloy surface samples with the processed coatings a) and b) ACC conversion coating; c) and d) SiF coating; e) and f) ACC-SiF coating. Red square shows the area of interest magnified and with indications of EDS spot locations shown in </a:t>
            </a:r>
            <a:r>
              <a:rPr kumimoji="0" lang="en-US" altLang="ja-JP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Table 2</a:t>
            </a:r>
            <a:r>
              <a:rPr kumimoji="0" lang="en-GB" altLang="ja-JP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n-GB" altLang="ja-JP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66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38C37B2F-C233-9002-676D-0A4BF85C6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11" y="0"/>
            <a:ext cx="6480000" cy="327004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1F23B64-FEBA-E39F-71D1-B4A42A476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11" y="3429033"/>
            <a:ext cx="6480000" cy="327001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40CEAE10-1780-0CCE-67C9-105DDC132B0C}"/>
              </a:ext>
            </a:extLst>
          </p:cNvPr>
          <p:cNvSpPr txBox="1"/>
          <p:nvPr/>
        </p:nvSpPr>
        <p:spPr>
          <a:xfrm>
            <a:off x="6807200" y="2690336"/>
            <a:ext cx="514096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  <a:buNone/>
            </a:pPr>
            <a:r>
              <a:rPr lang="en-US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7.</a:t>
            </a:r>
            <a:r>
              <a:rPr lang="en-GB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High resolution XPS spectra for (a-c) C1s and K2p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(d-f) F1s, (g-</a:t>
            </a:r>
            <a:r>
              <a:rPr lang="en-US" sz="180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180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Mg2p, (j, k) Si2p, (l, m) Zr3d and (n-p) O1s for ACC conversion coating, SiF coating and ACC-SiF coating, as indicated.</a:t>
            </a:r>
            <a:endParaRPr lang="es-ES" sz="1100" i="1" dirty="0">
              <a:solidFill>
                <a:srgbClr val="0E284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3705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22141</TotalTime>
  <Words>842</Words>
  <Application>Microsoft Office PowerPoint</Application>
  <PresentationFormat>Panorámica</PresentationFormat>
  <Paragraphs>50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Marlon Guerra Mutis</dc:creator>
  <cp:lastModifiedBy>Marlon Guerra Mutis</cp:lastModifiedBy>
  <cp:revision>9</cp:revision>
  <dcterms:created xsi:type="dcterms:W3CDTF">2024-09-03T20:10:47Z</dcterms:created>
  <dcterms:modified xsi:type="dcterms:W3CDTF">2025-10-11T18:33:45Z</dcterms:modified>
</cp:coreProperties>
</file>